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2" r:id="rId1"/>
  </p:sldMasterIdLst>
  <p:sldIdLst>
    <p:sldId id="256" r:id="rId2"/>
    <p:sldId id="26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CD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73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0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1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0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58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84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0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5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1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76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92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86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9A287B-1A8F-494C-A19E-A4F540C9D3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Nouvelle épreuve de BAC PRO LVE , session 2022</a:t>
            </a:r>
            <a:b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FR" sz="2000" dirty="0"/>
              <a:t>LVA Niveau attendu B1+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LVB Niveau attendu A2+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GB" sz="2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10F262A-F2C5-4ADC-B2D3-7031A3C7F3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/>
              <a:t>EPREUVE OBLIGATOIRE </a:t>
            </a:r>
          </a:p>
          <a:p>
            <a:r>
              <a:rPr lang="fr-FR" b="1" dirty="0"/>
              <a:t>ET</a:t>
            </a:r>
          </a:p>
          <a:p>
            <a:r>
              <a:rPr lang="fr-FR" b="1" dirty="0"/>
              <a:t>EPREUVE FACULTATIVE</a:t>
            </a:r>
            <a:endParaRPr lang="en-GB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E96CCB8-86E2-47C9-A66D-E19033F2778F}"/>
              </a:ext>
            </a:extLst>
          </p:cNvPr>
          <p:cNvSpPr txBox="1"/>
          <p:nvPr/>
        </p:nvSpPr>
        <p:spPr>
          <a:xfrm>
            <a:off x="408316" y="299049"/>
            <a:ext cx="13112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sym typeface="Wingdings" panose="05000000000000000000" pitchFamily="2" charset="2"/>
              </a:rPr>
              <a:t></a:t>
            </a:r>
            <a:endParaRPr lang="en-GB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260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74E35C-38AD-4491-B8DE-BFA93476E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93250"/>
            <a:ext cx="9720072" cy="1499616"/>
          </a:xfrm>
        </p:spPr>
        <p:txBody>
          <a:bodyPr/>
          <a:lstStyle/>
          <a:p>
            <a:r>
              <a:rPr lang="fr-FR" dirty="0"/>
              <a:t>Partie 2: Expression orale en interaction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47B777-C82A-409A-ACCC-03E062794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92866"/>
            <a:ext cx="10292300" cy="441649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dirty="0">
                <a:solidFill>
                  <a:srgbClr val="ABCDC9"/>
                </a:solidFill>
                <a:sym typeface="Wingdings" panose="05000000000000000000" pitchFamily="2" charset="2"/>
              </a:rPr>
              <a:t> </a:t>
            </a:r>
            <a:r>
              <a:rPr lang="fr-FR" sz="2800" b="1" u="sng" dirty="0"/>
              <a:t>Durée:</a:t>
            </a:r>
            <a:r>
              <a:rPr lang="fr-FR" sz="2800" b="1" dirty="0"/>
              <a:t> 5</a:t>
            </a:r>
            <a:r>
              <a:rPr lang="fr-FR" sz="2800" dirty="0"/>
              <a:t> minutes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b="1" u="sng" dirty="0"/>
              <a:t>Thème:</a:t>
            </a:r>
            <a:r>
              <a:rPr lang="fr-FR" sz="2800" b="1" dirty="0"/>
              <a:t>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L’échange prend appui sur l‘exposé du candidat et comporte : des questions,</a:t>
            </a: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 demandes d’explications ou d’illustrations complémentaires.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effectLst/>
                <a:ea typeface="Calibri" panose="020F0502020204030204" pitchFamily="34" charset="0"/>
              </a:rPr>
              <a:t>Ouverture, élargissement, multiplication des objets sur lesquels peut porter l’échange.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b="1" u="sng" dirty="0"/>
              <a:t>Déroulement:</a:t>
            </a:r>
            <a:r>
              <a:rPr lang="fr-FR" sz="2800" b="1" dirty="0"/>
              <a:t> </a:t>
            </a:r>
            <a:r>
              <a:rPr lang="fr-FR" sz="2800" dirty="0">
                <a:effectLst/>
                <a:ea typeface="Calibri" panose="020F0502020204030204" pitchFamily="34" charset="0"/>
              </a:rPr>
              <a:t>Le candidat sera évalué sur sa capacité à interagir</a:t>
            </a:r>
            <a:r>
              <a:rPr lang="fr-FR" sz="2800" dirty="0">
                <a:ea typeface="Calibri" panose="020F0502020204030204" pitchFamily="34" charset="0"/>
              </a:rPr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51632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75ED98-CC7B-4CBE-AC52-86116844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46424"/>
            <a:ext cx="9720072" cy="1499616"/>
          </a:xfrm>
        </p:spPr>
        <p:txBody>
          <a:bodyPr/>
          <a:lstStyle/>
          <a:p>
            <a:r>
              <a:rPr lang="fr-FR" dirty="0"/>
              <a:t>Partie 3 Compréhension de l’écrit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3DCF1A-766D-49A0-BC35-81DEFD294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84183"/>
            <a:ext cx="10484499" cy="48049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¸"/>
            </a:pPr>
            <a:r>
              <a:rPr lang="fr-FR" sz="2400" b="1" u="sng" dirty="0"/>
              <a:t>Durée:</a:t>
            </a:r>
            <a:r>
              <a:rPr lang="fr-FR" sz="2400" b="1" dirty="0"/>
              <a:t> 10</a:t>
            </a:r>
            <a:r>
              <a:rPr lang="fr-FR" sz="2400" dirty="0"/>
              <a:t> minutes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u="sng" dirty="0"/>
              <a:t>Document:</a:t>
            </a:r>
            <a:r>
              <a:rPr lang="fr-FR" sz="2400" b="1" dirty="0"/>
              <a:t> </a:t>
            </a:r>
            <a:r>
              <a: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Texte en langue étrangère, authentique, de 15 lignes (1 ligne = 70 signes, y compris les blancs et signes de ponctuation)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Publicité, article de presse, texte littéraire, petite annonce, lettre, courriel, document à caractère pratique ou professionnel…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Texte informatif, descriptif, narratif. Peut comporter un dialogue.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texte peut être illustré d’un document iconographique, schéma, dessin, graphique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dirty="0">
                <a:effectLst/>
                <a:ea typeface="Calibri" panose="020F0502020204030204" pitchFamily="34" charset="0"/>
              </a:rPr>
              <a:t>Pas de spécialisation excessive si le document est lié à un secteur d’activité professionnel</a:t>
            </a:r>
            <a:endParaRPr lang="fr-F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u="sng" dirty="0"/>
              <a:t>Thème</a:t>
            </a:r>
            <a:r>
              <a:rPr lang="en-GB" sz="2400" b="1" u="sng" dirty="0"/>
              <a:t>:</a:t>
            </a:r>
            <a:r>
              <a:rPr lang="en-GB" sz="2400" b="1" dirty="0"/>
              <a:t> </a:t>
            </a:r>
            <a:r>
              <a: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Situations et actes de la vie quotidienne, personnelle, sociale et citoyenne ou professionnelle.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Texte ancré dans la réalité des pays de la LVE concernée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texte ne présente pas un caractère excessif de spécialisation.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542019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20B5A4-6036-4B24-A45F-301645C3C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Partie 3 Compréhension de l’écrit (suite)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B895E5-2340-4502-826D-495BC8528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94843"/>
            <a:ext cx="10187464" cy="4962222"/>
          </a:xfrm>
        </p:spPr>
        <p:txBody>
          <a:bodyPr>
            <a:normAutofit/>
          </a:bodyPr>
          <a:lstStyle/>
          <a:p>
            <a:r>
              <a:rPr lang="fr-FR" b="1" u="sng" dirty="0"/>
              <a:t>Déroulement:</a:t>
            </a:r>
          </a:p>
          <a:p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-Le texte est mis à disposition du candidat par l’examinateur.</a:t>
            </a:r>
          </a:p>
          <a:p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-Prise de connaissance du texte par le candidat (3 minutes maximum) </a:t>
            </a:r>
          </a:p>
          <a:p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-Pendant cette phase, le candidat est autorisé à annoter, surligner ou souligner des éléments.</a:t>
            </a:r>
          </a:p>
          <a:p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-Questions graduées (du général au particulier)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-L’examinateur pose des questions en français : 4 minimum, 6 maximum. 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-Le nombre et la nature des questions s’adaptent aux réponses successivement apportées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>
                <a:solidFill>
                  <a:srgbClr val="ABCDC9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la fin de l’épreuve, le candidat restitue le document support à l’examinateur.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>
                <a:solidFill>
                  <a:srgbClr val="ABCDC9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note finale de l’épreuve facultative est calculée en additionnant les notes obtenues aux 3 parties de l’épreuve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45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3EC17A-3C6B-4D34-B0D6-E13DA88D1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55178"/>
            <a:ext cx="9720072" cy="1499616"/>
          </a:xfrm>
        </p:spPr>
        <p:txBody>
          <a:bodyPr/>
          <a:lstStyle/>
          <a:p>
            <a:r>
              <a:rPr lang="fr-FR" dirty="0"/>
              <a:t>Objectifs 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926C47-0CD0-4D4D-8C20-44C330B64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42536"/>
            <a:ext cx="9720071" cy="454899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dirty="0"/>
              <a:t> </a:t>
            </a:r>
            <a:r>
              <a:rPr lang="fr-FR" sz="2800" b="1" dirty="0">
                <a:solidFill>
                  <a:srgbClr val="ABCDC9"/>
                </a:solidFill>
                <a:sym typeface="Wingdings" panose="05000000000000000000" pitchFamily="2" charset="2"/>
              </a:rPr>
              <a:t></a:t>
            </a:r>
            <a:r>
              <a:rPr lang="fr-FR" sz="2800" b="1" dirty="0"/>
              <a:t>Pour l’épreuve obligatoire </a:t>
            </a:r>
            <a:r>
              <a:rPr lang="fr-FR" sz="2800" dirty="0"/>
              <a:t>de LVA et LVB: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/>
              <a:t>- coefficient 2 pour chaque LV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/>
              <a:t>- coefficient 3 uniquement pour la spécialité commercialisation et service en restauration,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/>
              <a:t>LVA niveau visé B1+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/>
              <a:t>LVB niveau visé A2+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fr-FR" sz="2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dirty="0">
                <a:solidFill>
                  <a:srgbClr val="ABCDC9"/>
                </a:solidFill>
                <a:sym typeface="Wingdings" panose="05000000000000000000" pitchFamily="2" charset="2"/>
              </a:rPr>
              <a:t> </a:t>
            </a:r>
            <a:r>
              <a:rPr lang="en-GB" sz="2800" b="1" dirty="0"/>
              <a:t>Pour </a:t>
            </a:r>
            <a:r>
              <a:rPr lang="en-GB" sz="2800" b="1" dirty="0" err="1"/>
              <a:t>l’épreuve</a:t>
            </a:r>
            <a:r>
              <a:rPr lang="en-GB" sz="2800" b="1" dirty="0"/>
              <a:t> facultative</a:t>
            </a:r>
            <a:r>
              <a:rPr lang="en-GB" sz="2800" dirty="0"/>
              <a:t>, langue </a:t>
            </a:r>
            <a:r>
              <a:rPr lang="en-GB" sz="2800" dirty="0" err="1"/>
              <a:t>différente</a:t>
            </a:r>
            <a:r>
              <a:rPr lang="en-GB" sz="2800" dirty="0"/>
              <a:t> de la langue </a:t>
            </a:r>
            <a:r>
              <a:rPr lang="en-GB" sz="2800" dirty="0" err="1"/>
              <a:t>ou</a:t>
            </a:r>
            <a:r>
              <a:rPr lang="en-GB" sz="2800" dirty="0"/>
              <a:t> des 2 </a:t>
            </a:r>
            <a:r>
              <a:rPr lang="en-GB" sz="2800" dirty="0" err="1"/>
              <a:t>langues</a:t>
            </a:r>
            <a:r>
              <a:rPr lang="en-GB" sz="2800" dirty="0"/>
              <a:t> </a:t>
            </a:r>
            <a:r>
              <a:rPr lang="en-GB" sz="2800" dirty="0" err="1"/>
              <a:t>concernées</a:t>
            </a:r>
            <a:r>
              <a:rPr lang="en-GB" sz="2800" dirty="0"/>
              <a:t> par </a:t>
            </a:r>
            <a:r>
              <a:rPr lang="en-GB" sz="2800" dirty="0" err="1"/>
              <a:t>l’épreuve</a:t>
            </a:r>
            <a:r>
              <a:rPr lang="en-GB" sz="2800" dirty="0"/>
              <a:t> </a:t>
            </a:r>
            <a:r>
              <a:rPr lang="en-GB" sz="2800" dirty="0" err="1"/>
              <a:t>obligatoire</a:t>
            </a:r>
            <a:r>
              <a:rPr lang="en-GB" sz="2800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 err="1"/>
              <a:t>Niveau</a:t>
            </a:r>
            <a:r>
              <a:rPr lang="en-GB" sz="2800" dirty="0"/>
              <a:t> </a:t>
            </a:r>
            <a:r>
              <a:rPr lang="en-GB" sz="2800" dirty="0" err="1"/>
              <a:t>visé</a:t>
            </a:r>
            <a:r>
              <a:rPr lang="en-GB" sz="2800" dirty="0"/>
              <a:t> B1+</a:t>
            </a:r>
          </a:p>
        </p:txBody>
      </p:sp>
    </p:spTree>
    <p:extLst>
      <p:ext uri="{BB962C8B-B14F-4D97-AF65-F5344CB8AC3E}">
        <p14:creationId xmlns:p14="http://schemas.microsoft.com/office/powerpoint/2010/main" val="37309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17F748-CEDE-4EAC-98F6-559CE79E6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204079"/>
            <a:ext cx="10391495" cy="1787798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ABCDC9"/>
                </a:solidFill>
                <a:sym typeface="Wingdings" panose="05000000000000000000" pitchFamily="2" charset="2"/>
              </a:rPr>
              <a:t></a:t>
            </a:r>
            <a:r>
              <a:rPr lang="fr-FR" dirty="0"/>
              <a:t>Modalités d’évaluation en CCF</a:t>
            </a:r>
            <a:br>
              <a:rPr lang="fr-FR" dirty="0"/>
            </a:br>
            <a:r>
              <a:rPr lang="fr-FR" dirty="0">
                <a:solidFill>
                  <a:srgbClr val="ABCDC9"/>
                </a:solidFill>
              </a:rPr>
              <a:t>Situation A: évaluation écrite commune (1heure)</a:t>
            </a:r>
            <a:br>
              <a:rPr lang="fr-FR" dirty="0">
                <a:solidFill>
                  <a:srgbClr val="ABCDC9"/>
                </a:solidFill>
              </a:rPr>
            </a:br>
            <a:r>
              <a:rPr lang="fr-FR" dirty="0"/>
              <a:t>COMPREHENSION ORALE</a:t>
            </a:r>
            <a:endParaRPr lang="en-GB" dirty="0">
              <a:solidFill>
                <a:srgbClr val="ABCDC9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F0F1AD-8C83-42FB-8A6E-6D5C0F21E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91877"/>
            <a:ext cx="10292300" cy="449046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b="1" u="sng" dirty="0"/>
              <a:t>Document:</a:t>
            </a:r>
            <a:r>
              <a:rPr lang="fr-FR" sz="2800" b="1" dirty="0"/>
              <a:t>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Audio ou vidéo ne dépassant pas 1mn 30</a:t>
            </a: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2800" dirty="0">
                <a:ea typeface="Calibri" panose="020F0502020204030204" pitchFamily="34" charset="0"/>
                <a:cs typeface="Times New Roman" panose="02020603050405020304" pitchFamily="18" charset="0"/>
              </a:rPr>
              <a:t>Trois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écoutes espacées d’une minute. </a:t>
            </a:r>
            <a:r>
              <a:rPr lang="fr-FR" sz="2800" dirty="0">
                <a:effectLst/>
                <a:ea typeface="Calibri" panose="020F0502020204030204" pitchFamily="34" charset="0"/>
              </a:rPr>
              <a:t>Les élèves peuvent prendre des notes.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b="1" u="sng" dirty="0"/>
              <a:t>Thème:</a:t>
            </a:r>
            <a:r>
              <a:rPr lang="fr-FR" sz="2800" b="1" dirty="0"/>
              <a:t> </a:t>
            </a:r>
            <a:r>
              <a:rPr lang="fr-FR" sz="2800" dirty="0">
                <a:effectLst/>
                <a:ea typeface="Calibri" panose="020F0502020204030204" pitchFamily="34" charset="0"/>
              </a:rPr>
              <a:t>Situations et actes de la vie quotidienne, personnelle, sociale et citoyenne ou professionnelle.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b="1" u="sng" dirty="0"/>
              <a:t>Travail à réaliser:</a:t>
            </a:r>
            <a:r>
              <a:rPr lang="fr-FR" sz="2800" b="1" dirty="0"/>
              <a:t>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Rendre compte en français. (français non évalué)</a:t>
            </a: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Consignes avec des éléments de guidage.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candidat précisera:</a:t>
            </a:r>
            <a:r>
              <a:rPr lang="en-GB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nature du document,</a:t>
            </a: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thème, la situation, les faits marquants, les liens</a:t>
            </a: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, l’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identité des personnages, </a:t>
            </a: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éventuels évènements implicites,</a:t>
            </a: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effectLst/>
                <a:ea typeface="Calibri" panose="020F0502020204030204" pitchFamily="34" charset="0"/>
              </a:rPr>
              <a:t>fonction et portée du document.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9220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C27393-E7F0-4013-9FF6-E83DD08C2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402" y="328951"/>
            <a:ext cx="9720072" cy="1499616"/>
          </a:xfrm>
        </p:spPr>
        <p:txBody>
          <a:bodyPr/>
          <a:lstStyle/>
          <a:p>
            <a:r>
              <a:rPr lang="fr-FR" dirty="0"/>
              <a:t>COMPREHENSION DE L’ECRIT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F47399-E78F-4BE1-BE90-B9709E69A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24953"/>
            <a:ext cx="10036035" cy="496804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fr-FR" sz="11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b="1" u="sng" dirty="0"/>
              <a:t>Document</a:t>
            </a:r>
            <a:r>
              <a:rPr lang="fr-FR" sz="2800" u="sng" dirty="0"/>
              <a:t>:</a:t>
            </a:r>
            <a:r>
              <a:rPr lang="fr-FR" sz="2800" dirty="0"/>
              <a:t>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Texte en LVE de 15 lignes (1 ligne=70 signes, y compris les blancs et signes de ponctuation).</a:t>
            </a: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Publicité, article de presse, texte littéraire, petites annonce, notices…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Texte informatif, descriptif, narratif…</a:t>
            </a: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fr-FR" sz="2800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2800" dirty="0">
                <a:effectLst/>
                <a:ea typeface="Calibri" panose="020F0502020204030204" pitchFamily="34" charset="0"/>
              </a:rPr>
              <a:t>eut être illustré d’un document iconographique, schéma, dessin, graphique. Il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2800" b="1" dirty="0">
                <a:effectLst/>
                <a:ea typeface="Calibri" panose="020F0502020204030204" pitchFamily="34" charset="0"/>
              </a:rPr>
              <a:t>eut</a:t>
            </a:r>
            <a:r>
              <a:rPr lang="fr-FR" sz="2800" dirty="0">
                <a:effectLst/>
                <a:ea typeface="Calibri" panose="020F0502020204030204" pitchFamily="34" charset="0"/>
              </a:rPr>
              <a:t> avoir un lien avec le document de compréhension orale.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fr-FR" sz="12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b="1" u="sng" dirty="0"/>
              <a:t>Thème:</a:t>
            </a:r>
            <a:r>
              <a:rPr lang="fr-FR" sz="2800" dirty="0"/>
              <a:t>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Situations et actes de la vie quotidienne, personnelle, sociale et citoyenne ou professionnelle.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b="1" u="sng" dirty="0"/>
              <a:t>Travail à réaliser:</a:t>
            </a:r>
            <a:r>
              <a:rPr lang="fr-FR" sz="2800" b="1" dirty="0"/>
              <a:t>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Rendre compte en français. (français non évalué)</a:t>
            </a: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Consignes avec des éléments de guidage.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candidat précisera:</a:t>
            </a:r>
            <a:r>
              <a:rPr lang="en-GB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nature du document,</a:t>
            </a: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thème, la situation, les faits marquants, les liens</a:t>
            </a: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, l’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identité des personnages, </a:t>
            </a: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éventuels évènements implicites,</a:t>
            </a: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effectLst/>
                <a:ea typeface="Calibri" panose="020F0502020204030204" pitchFamily="34" charset="0"/>
              </a:rPr>
              <a:t>fonction et portée du document </a:t>
            </a:r>
            <a:endParaRPr lang="fr-FR" sz="2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35263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FF202F-7D03-46E7-9D94-7A7F2E25E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50617"/>
            <a:ext cx="9720072" cy="1499616"/>
          </a:xfrm>
        </p:spPr>
        <p:txBody>
          <a:bodyPr/>
          <a:lstStyle/>
          <a:p>
            <a:r>
              <a:rPr lang="fr-FR" dirty="0"/>
              <a:t>EXPRESSION ECRITE EN lv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69A979-FBBE-473E-B808-35FA5650E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65722"/>
            <a:ext cx="10088453" cy="484166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b="1" u="sng" dirty="0"/>
              <a:t>Document:</a:t>
            </a:r>
            <a:r>
              <a:rPr lang="fr-FR" sz="2800" b="1" dirty="0"/>
              <a:t> </a:t>
            </a:r>
            <a:r>
              <a:rPr lang="fr-FR" sz="2800" dirty="0">
                <a:cs typeface="Times New Roman" panose="02020603050405020304" pitchFamily="18" charset="0"/>
              </a:rPr>
              <a:t>deux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sujets au choix </a:t>
            </a:r>
            <a:r>
              <a:rPr lang="fr-F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libellés en LVE</a:t>
            </a:r>
            <a:endParaRPr lang="en-GB" sz="2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Soit a trait aux situations et aux actes de la vie quotidienne, personnelle, sociale et citoyenne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effectLst/>
                <a:ea typeface="Calibri" panose="020F0502020204030204" pitchFamily="34" charset="0"/>
              </a:rPr>
              <a:t>- Soit a trait aux situations et actes de la vie professionnelle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b="1" u="sng" dirty="0"/>
              <a:t>Thème:</a:t>
            </a:r>
            <a:r>
              <a:rPr lang="fr-FR" sz="2800" b="1" dirty="0"/>
              <a:t> </a:t>
            </a:r>
            <a:r>
              <a:rPr lang="fr-FR" sz="2800" dirty="0">
                <a:effectLst/>
                <a:ea typeface="Calibri" panose="020F0502020204030204" pitchFamily="34" charset="0"/>
              </a:rPr>
              <a:t>Le thème peut avoir un lien avec la compréhension écrite ou orale (même souhaitable)</a:t>
            </a:r>
            <a:endParaRPr lang="fr-FR" sz="2800" dirty="0"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b="1" u="sng" dirty="0"/>
              <a:t>Travail à réaliser:</a:t>
            </a:r>
            <a:r>
              <a:rPr lang="fr-FR" sz="2800" b="1" dirty="0"/>
              <a:t> </a:t>
            </a: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Longueur entre 100 et 120 mots en LVE.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Soit le candidat commente une citation ou une affirmation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effectLst/>
                <a:ea typeface="Calibri" panose="020F0502020204030204" pitchFamily="34" charset="0"/>
              </a:rPr>
              <a:t>Soit il répond à un message écrit (SMS, lettre, courriel, poste</a:t>
            </a:r>
            <a:r>
              <a:rPr lang="fr-FR" sz="2800" dirty="0">
                <a:ea typeface="Calibri" panose="020F0502020204030204" pitchFamily="34" charset="0"/>
              </a:rPr>
              <a:t> ou </a:t>
            </a:r>
            <a:r>
              <a:rPr lang="fr-FR" sz="2800" dirty="0">
                <a:effectLst/>
                <a:ea typeface="Calibri" panose="020F0502020204030204" pitchFamily="34" charset="0"/>
              </a:rPr>
              <a:t>article de blog…)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31588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C0259-349B-48E6-BD40-4FD3026D9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rgbClr val="ABCDC9"/>
                </a:solidFill>
              </a:rPr>
              <a:t>sitUATION</a:t>
            </a:r>
            <a:r>
              <a:rPr lang="fr-FR" dirty="0">
                <a:solidFill>
                  <a:srgbClr val="ABCDC9"/>
                </a:solidFill>
              </a:rPr>
              <a:t> b:évaluation orale individuelle</a:t>
            </a:r>
            <a:br>
              <a:rPr lang="fr-FR" dirty="0">
                <a:solidFill>
                  <a:srgbClr val="ABCDC9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EXPRESSION ORALE EN CONTINUE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2F1659-E76A-4E9D-8055-986727027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80229"/>
            <a:ext cx="10280652" cy="432913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b="1" dirty="0">
                <a:solidFill>
                  <a:srgbClr val="ABCDC9"/>
                </a:solidFill>
                <a:sym typeface="Wingdings" panose="05000000000000000000" pitchFamily="2" charset="2"/>
              </a:rPr>
              <a:t> </a:t>
            </a:r>
            <a:r>
              <a:rPr lang="fr-FR" sz="2300" b="1" u="sng" dirty="0"/>
              <a:t>Durée:</a:t>
            </a:r>
            <a:r>
              <a:rPr lang="fr-FR" sz="2300" dirty="0"/>
              <a:t> 5 minutes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300" b="1" u="sng" dirty="0"/>
              <a:t>Thème:</a:t>
            </a:r>
            <a:r>
              <a:rPr lang="fr-FR" sz="2300" b="1" dirty="0"/>
              <a:t> </a:t>
            </a:r>
            <a:r>
              <a:rPr lang="fr-FR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sujet et le contenu relèvent du choix du candidat. Il rendra compte :</a:t>
            </a:r>
            <a:endParaRPr lang="en-GB" sz="2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soit d’un travail, d’un projet, d’un produit ou d’un service qu’il a réalisé dans le cadre des enseignements qu’il a suivi (généraux et/ou professionnels). Fait appel à son vécu et à l’utilisation de la </a:t>
            </a:r>
            <a:r>
              <a:rPr lang="fr-FR" sz="2300" dirty="0">
                <a:ea typeface="Calibri" panose="020F0502020204030204" pitchFamily="34" charset="0"/>
                <a:cs typeface="Times New Roman" panose="02020603050405020304" pitchFamily="18" charset="0"/>
              </a:rPr>
              <a:t>LVE.</a:t>
            </a:r>
            <a:endParaRPr lang="en-GB" sz="2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300" dirty="0">
                <a:effectLst/>
                <a:ea typeface="Calibri" panose="020F0502020204030204" pitchFamily="34" charset="0"/>
              </a:rPr>
              <a:t>- soit d’une expérience professionnelle, plus particulièrement où il a utilisé l’anglais, en France ou lors d’un stage à l’étranger</a:t>
            </a:r>
            <a:endParaRPr lang="fr-FR" sz="2300" dirty="0"/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300" b="1" u="sng" dirty="0"/>
              <a:t>Travail à réaliser:</a:t>
            </a:r>
            <a:r>
              <a:rPr lang="fr-FR" sz="2300" dirty="0"/>
              <a:t> </a:t>
            </a:r>
            <a:r>
              <a:rPr lang="fr-FR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candidat ne lira pas de texte. Il sera évalué sur sa capacité à prendre la parole en continu. Le candidat dispose de 5 minutes maximum.</a:t>
            </a:r>
            <a:endParaRPr lang="en-GB" sz="2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3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Le candidat </a:t>
            </a:r>
            <a:r>
              <a:rPr lang="fr-FR" sz="23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peut utiliser :</a:t>
            </a:r>
            <a:r>
              <a:rPr lang="fr-FR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un sommaire, un plan, </a:t>
            </a:r>
            <a:r>
              <a:rPr lang="fr-FR" sz="2300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 mots clés,</a:t>
            </a:r>
            <a:r>
              <a:rPr lang="en-GB" sz="2300" dirty="0">
                <a:ea typeface="Calibri" panose="020F0502020204030204" pitchFamily="34" charset="0"/>
                <a:cs typeface="Times New Roman" panose="02020603050405020304" pitchFamily="18" charset="0"/>
              </a:rPr>
              <a:t> u</a:t>
            </a:r>
            <a:r>
              <a:rPr lang="fr-FR" sz="2300" dirty="0">
                <a:effectLst/>
                <a:ea typeface="Calibri" panose="020F0502020204030204" pitchFamily="34" charset="0"/>
              </a:rPr>
              <a:t>n document iconographique (photo, schéma, croquis, reproduction d’œuvres d’art)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2992596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2E8A8E-390F-45D4-AA07-056C720FC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89" y="358072"/>
            <a:ext cx="9720072" cy="1499616"/>
          </a:xfrm>
        </p:spPr>
        <p:txBody>
          <a:bodyPr/>
          <a:lstStyle/>
          <a:p>
            <a:r>
              <a:rPr lang="fr-FR" dirty="0"/>
              <a:t>EXPRESSION ORALE EN INTERACTION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B43F1E-EBA7-4CAB-8B8F-8F160F046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¸"/>
            </a:pPr>
            <a:r>
              <a:rPr lang="fr-FR" sz="2400" b="1" u="sng" dirty="0">
                <a:latin typeface="Tw Cen MT" panose="020B0602020104020603" pitchFamily="34" charset="0"/>
              </a:rPr>
              <a:t>Durée:</a:t>
            </a:r>
            <a:r>
              <a:rPr lang="fr-FR" sz="2400" dirty="0">
                <a:latin typeface="Tw Cen MT" panose="020B0602020104020603" pitchFamily="34" charset="0"/>
              </a:rPr>
              <a:t> 5 minutes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¸"/>
            </a:pPr>
            <a:endParaRPr lang="fr-FR" sz="2400" dirty="0">
              <a:latin typeface="Tw Cen MT" panose="020B0602020104020603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b="1" u="sng" dirty="0" err="1">
                <a:latin typeface="Tw Cen MT" panose="020B0602020104020603" pitchFamily="34" charset="0"/>
              </a:rPr>
              <a:t>Thème</a:t>
            </a:r>
            <a:r>
              <a:rPr lang="en-GB" sz="2400" b="1" u="sng" dirty="0">
                <a:latin typeface="Tw Cen MT" panose="020B0602020104020603" pitchFamily="34" charset="0"/>
              </a:rPr>
              <a:t>:</a:t>
            </a:r>
            <a:r>
              <a:rPr lang="en-GB" sz="2400" b="1" dirty="0">
                <a:latin typeface="Tw Cen MT" panose="020B0602020104020603" pitchFamily="34" charset="0"/>
              </a:rPr>
              <a:t> </a:t>
            </a:r>
            <a:r>
              <a:rPr lang="fr-FR" sz="24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L’échange prend appui sur l‘exposé du candidat et comporte :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des questions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dirty="0">
                <a:latin typeface="Tw Cen MT" panose="020B0602020104020603" pitchFamily="34" charset="0"/>
                <a:ea typeface="Calibri" panose="020F0502020204030204" pitchFamily="34" charset="0"/>
              </a:rPr>
              <a:t>- d</a:t>
            </a:r>
            <a:r>
              <a:rPr lang="fr-FR" sz="2400" dirty="0">
                <a:effectLst/>
                <a:latin typeface="Tw Cen MT" panose="020B0602020104020603" pitchFamily="34" charset="0"/>
                <a:ea typeface="Calibri" panose="020F0502020204030204" pitchFamily="34" charset="0"/>
              </a:rPr>
              <a:t>es demandes d’explications ou d’illustrations complémentaires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2400" dirty="0">
              <a:latin typeface="Tw Cen MT" panose="020B0602020104020603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b="1" u="sng" dirty="0">
                <a:latin typeface="Tw Cen MT" panose="020B0602020104020603" pitchFamily="34" charset="0"/>
              </a:rPr>
              <a:t>Travail à </a:t>
            </a:r>
            <a:r>
              <a:rPr lang="en-GB" sz="2400" b="1" u="sng" dirty="0" err="1">
                <a:latin typeface="Tw Cen MT" panose="020B0602020104020603" pitchFamily="34" charset="0"/>
              </a:rPr>
              <a:t>réaliser</a:t>
            </a:r>
            <a:r>
              <a:rPr lang="en-GB" sz="2400" b="1" u="sng" dirty="0">
                <a:latin typeface="Tw Cen MT" panose="020B0602020104020603" pitchFamily="34" charset="0"/>
              </a:rPr>
              <a:t>:</a:t>
            </a:r>
            <a:r>
              <a:rPr lang="en-GB" sz="2400" dirty="0">
                <a:latin typeface="Tw Cen MT" panose="020B0602020104020603" pitchFamily="34" charset="0"/>
              </a:rPr>
              <a:t> </a:t>
            </a:r>
            <a:r>
              <a:rPr lang="fr-FR" sz="2400" dirty="0">
                <a:effectLst/>
                <a:latin typeface="Tw Cen MT" panose="020B0602020104020603" pitchFamily="34" charset="0"/>
                <a:ea typeface="Calibri" panose="020F0502020204030204" pitchFamily="34" charset="0"/>
              </a:rPr>
              <a:t>Le candidat sera évalué sur sa capacité à interagir</a:t>
            </a:r>
            <a:r>
              <a:rPr lang="en-GB" sz="2400" dirty="0">
                <a:effectLst/>
                <a:latin typeface="Tw Cen MT" panose="020B0602020104020603" pitchFamily="34" charset="0"/>
                <a:ea typeface="Calibri" panose="020F0502020204030204" pitchFamily="34" charset="0"/>
              </a:rPr>
              <a:t>. </a:t>
            </a:r>
            <a:r>
              <a:rPr lang="fr-FR" sz="2400" dirty="0">
                <a:effectLst/>
                <a:latin typeface="Tw Cen MT" panose="020B0602020104020603" pitchFamily="34" charset="0"/>
                <a:ea typeface="Calibri" panose="020F0502020204030204" pitchFamily="34" charset="0"/>
              </a:rPr>
              <a:t>Dans l’hypothèse où le candidat s’exprime peu dans le cadre de l’EOC, l’examinateur ouvre, élargit le sujet et multiplie les objets sur lesquels peut porter l’échange.</a:t>
            </a:r>
            <a:endParaRPr lang="en-GB" sz="2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717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C10853-D7A5-41F9-89EC-CBB80416A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1859" cy="1499616"/>
          </a:xfrm>
        </p:spPr>
        <p:txBody>
          <a:bodyPr/>
          <a:lstStyle/>
          <a:p>
            <a:r>
              <a:rPr lang="fr-FR" dirty="0">
                <a:solidFill>
                  <a:srgbClr val="ABCDC9"/>
                </a:solidFill>
                <a:sym typeface="Wingdings" panose="05000000000000000000" pitchFamily="2" charset="2"/>
              </a:rPr>
              <a:t></a:t>
            </a:r>
            <a:r>
              <a:rPr lang="fr-FR" sz="4400" dirty="0"/>
              <a:t>Modalités d’évaluation de l’épreuve ponctuelle</a:t>
            </a:r>
            <a:endParaRPr lang="en-GB" sz="4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DF6F9F-40A3-454A-B7BF-2A2C92597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70558"/>
            <a:ext cx="10164168" cy="453880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est organisée par le Recteur dans un centre d’examen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L’épreuve se compose de deux sous-épreuves organisées au cours du dernier trimestre de la formation.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Sous épreuve 1 : évaluation écrite commune sur table (CO, CE, EE) (durée 1h00)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dirty="0">
                <a:solidFill>
                  <a:srgbClr val="30303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candidats utilisent le temps dont </a:t>
            </a:r>
            <a:r>
              <a:rPr lang="fr-FR" sz="2400" b="1" dirty="0">
                <a:solidFill>
                  <a:srgbClr val="30303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ils disposent comme ils le souhaitent pour réaliser l’ensemble des tâches demandées</a:t>
            </a:r>
            <a:r>
              <a:rPr lang="fr-FR" sz="2400" dirty="0">
                <a:solidFill>
                  <a:srgbClr val="30303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dans les trois compétences évaluées. (identique CCF)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Sous épreuve 2 : interrogation orale individuelle (POC, IO) (durée :10 minutes) (identique CCF).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dirty="0">
                <a:effectLst/>
                <a:latin typeface="Tw Cen MT" panose="020B0602020104020603" pitchFamily="34" charset="0"/>
                <a:ea typeface="Calibri" panose="020F0502020204030204" pitchFamily="34" charset="0"/>
              </a:rPr>
              <a:t>L’ordre d’organisation des 2 sous-épreuves est indifférent</a:t>
            </a:r>
            <a:endParaRPr lang="en-GB" sz="2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58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38E377-EFD5-4C6B-AC87-CA1741D7A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07796" cy="1499616"/>
          </a:xfrm>
        </p:spPr>
        <p:txBody>
          <a:bodyPr/>
          <a:lstStyle/>
          <a:p>
            <a:r>
              <a:rPr lang="fr-FR" dirty="0">
                <a:solidFill>
                  <a:srgbClr val="ABCDC9"/>
                </a:solidFill>
                <a:sym typeface="Wingdings" panose="05000000000000000000" pitchFamily="2" charset="2"/>
              </a:rPr>
              <a:t> </a:t>
            </a:r>
            <a:r>
              <a:rPr lang="fr-FR" dirty="0"/>
              <a:t>Modalités d’évaluation épreuve facultative</a:t>
            </a:r>
            <a:br>
              <a:rPr lang="fr-FR" dirty="0"/>
            </a:br>
            <a:r>
              <a:rPr lang="fr-FR" dirty="0"/>
              <a:t>Partie 1: Expression orale en continue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4DD041-1A46-422F-A2BD-7C143FD2E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56931"/>
            <a:ext cx="10665049" cy="474672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rgbClr val="ABCDC9"/>
                </a:solidFill>
                <a:sym typeface="Wingdings" panose="05000000000000000000" pitchFamily="2" charset="2"/>
              </a:rPr>
              <a:t> </a:t>
            </a:r>
            <a:r>
              <a:rPr lang="fr-FR" sz="2400" b="1" u="sng" dirty="0"/>
              <a:t>Durée:</a:t>
            </a:r>
            <a:r>
              <a:rPr lang="fr-FR" sz="2400" b="1" dirty="0"/>
              <a:t> 5</a:t>
            </a:r>
            <a:r>
              <a:rPr lang="fr-FR" sz="2400" dirty="0"/>
              <a:t> minutes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b="1" u="sng" dirty="0"/>
              <a:t>Document:</a:t>
            </a:r>
            <a:r>
              <a:rPr lang="fr-FR" sz="2400" b="1" dirty="0"/>
              <a:t> </a:t>
            </a:r>
            <a:r>
              <a: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sujet et le contenu de la prise de parole relèvent du choix du candidat.</a:t>
            </a:r>
            <a:endParaRPr lang="fr-FR" sz="2400" dirty="0"/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b="1" u="sng" dirty="0"/>
              <a:t>Thème:</a:t>
            </a:r>
            <a:r>
              <a:rPr lang="fr-FR" sz="2400" b="1" dirty="0"/>
              <a:t> </a:t>
            </a:r>
            <a:r>
              <a:rPr lang="fr-FR" sz="2400" dirty="0"/>
              <a:t>Le candidat rendra compte: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dirty="0"/>
              <a:t>- </a:t>
            </a:r>
            <a:r>
              <a: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soit d’un travail, d’un projet, d’un produit ou d’un service dont la réalisation (dans le cadre des enseignements  généraux ou professionnels qu’il a suivis) a fait appel à une utilisation de la LVE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dirty="0">
                <a:effectLst/>
                <a:ea typeface="Calibri" panose="020F0502020204030204" pitchFamily="34" charset="0"/>
              </a:rPr>
              <a:t>- soit d’une expérience professionnelle, plus particulièrement où il a utilisé </a:t>
            </a:r>
            <a:r>
              <a:rPr lang="fr-FR" sz="2400" dirty="0">
                <a:ea typeface="Calibri" panose="020F0502020204030204" pitchFamily="34" charset="0"/>
              </a:rPr>
              <a:t>la LVE</a:t>
            </a:r>
            <a:r>
              <a:rPr lang="fr-FR" sz="2400" dirty="0">
                <a:effectLst/>
                <a:ea typeface="Calibri" panose="020F0502020204030204" pitchFamily="34" charset="0"/>
              </a:rPr>
              <a:t>, en France ou lors d’un stage à l’étranger.</a:t>
            </a:r>
            <a:endParaRPr lang="fr-FR" sz="2400" dirty="0"/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b="1" u="sng" dirty="0"/>
              <a:t>Travail à réaliser:</a:t>
            </a:r>
            <a:r>
              <a:rPr lang="fr-FR" sz="2400" b="1" dirty="0">
                <a:effectLst/>
                <a:ea typeface="Calibri" panose="020F0502020204030204" pitchFamily="34" charset="0"/>
              </a:rPr>
              <a:t> </a:t>
            </a:r>
            <a:r>
              <a:rPr lang="fr-FR" sz="2400" dirty="0">
                <a:effectLst/>
                <a:ea typeface="Calibri" panose="020F0502020204030204" pitchFamily="34" charset="0"/>
              </a:rPr>
              <a:t>Le candidat peut utiliser : un plan d’intervention, des mots clés ou un document iconographique (photo, schéma, croquis, reproduction d’œuvres d’art)</a:t>
            </a:r>
            <a:endParaRPr lang="fr-FR" sz="2400" dirty="0"/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b="1" u="sng" dirty="0"/>
              <a:t>Déroulement:</a:t>
            </a:r>
            <a:r>
              <a:rPr lang="fr-FR" sz="2400" b="1" dirty="0"/>
              <a:t> </a:t>
            </a:r>
            <a:r>
              <a: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L’évaluateur est en position d’écoute. Il n’interrompt pas le candidat.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candidat ne lira pas de texte. Il sera évalué sur sa capacité à prendre la parole en continu.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fr-FR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969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é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298</TotalTime>
  <Words>1310</Words>
  <Application>Microsoft Office PowerPoint</Application>
  <PresentationFormat>Grand écran</PresentationFormat>
  <Paragraphs>97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Intégral</vt:lpstr>
      <vt:lpstr>Nouvelle épreuve de BAC PRO LVE , session 2022  LVA Niveau attendu B1+ LVB Niveau attendu A2+  </vt:lpstr>
      <vt:lpstr>Objectifs </vt:lpstr>
      <vt:lpstr>Modalités d’évaluation en CCF Situation A: évaluation écrite commune (1heure) COMPREHENSION ORALE</vt:lpstr>
      <vt:lpstr>COMPREHENSION DE L’ECRIT</vt:lpstr>
      <vt:lpstr>EXPRESSION ECRITE EN lv</vt:lpstr>
      <vt:lpstr>sitUATION b:évaluation orale individuelle EXPRESSION ORALE EN CONTINUE</vt:lpstr>
      <vt:lpstr>EXPRESSION ORALE EN INTERACTION</vt:lpstr>
      <vt:lpstr>Modalités d’évaluation de l’épreuve ponctuelle</vt:lpstr>
      <vt:lpstr> Modalités d’évaluation épreuve facultative Partie 1: Expression orale en continue</vt:lpstr>
      <vt:lpstr>Partie 2: Expression orale en interaction</vt:lpstr>
      <vt:lpstr>Partie 3 Compréhension de l’écrit</vt:lpstr>
      <vt:lpstr>Partie 3 Compréhension de l’écrit (suite)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Nouvelle épreuve de BAC PRO, session 2022</dc:title>
  <dc:creator>Jeanne FERRIE</dc:creator>
  <cp:lastModifiedBy>swaeneps</cp:lastModifiedBy>
  <cp:revision>22</cp:revision>
  <dcterms:created xsi:type="dcterms:W3CDTF">2021-01-04T15:27:54Z</dcterms:created>
  <dcterms:modified xsi:type="dcterms:W3CDTF">2021-03-22T12:37:56Z</dcterms:modified>
</cp:coreProperties>
</file>