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7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</p:sldIdLst>
  <p:sldSz cx="12192000" cy="6858000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7C1C"/>
    <a:srgbClr val="EE1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445DDDB3-E94A-4BCA-8B9E-3421CCAA38C8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498D9AAF-86F2-4F6E-A7F8-BC3112460E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556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42C38859-A8DC-45C6-BF95-5394345F9A14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93722C95-4EFB-4BB5-A9E9-8B2F5717C9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280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067" y="1986707"/>
            <a:ext cx="7766936" cy="2613922"/>
          </a:xfrm>
        </p:spPr>
        <p:txBody>
          <a:bodyPr/>
          <a:lstStyle/>
          <a:p>
            <a:pPr algn="ctr"/>
            <a:r>
              <a:rPr lang="fr-FR" dirty="0" smtClean="0"/>
              <a:t>Les nouveaux programmes de</a:t>
            </a:r>
            <a:br>
              <a:rPr lang="fr-FR" dirty="0" smtClean="0"/>
            </a:br>
            <a:r>
              <a:rPr lang="fr-FR" dirty="0" smtClean="0"/>
              <a:t> langues vivantes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30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3993776" y="2729753"/>
            <a:ext cx="2998695" cy="11295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PEDAGOGIE DIFFERENCIEE</a:t>
            </a:r>
            <a:endParaRPr lang="fr-FR" dirty="0"/>
          </a:p>
        </p:txBody>
      </p:sp>
      <p:cxnSp>
        <p:nvCxnSpPr>
          <p:cNvPr id="5" name="Connecteur droit 4"/>
          <p:cNvCxnSpPr>
            <a:stCxn id="3" idx="1"/>
          </p:cNvCxnSpPr>
          <p:nvPr/>
        </p:nvCxnSpPr>
        <p:spPr>
          <a:xfrm flipH="1" flipV="1">
            <a:off x="3792072" y="2191871"/>
            <a:ext cx="640853" cy="703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>
            <a:stCxn id="3" idx="0"/>
          </p:cNvCxnSpPr>
          <p:nvPr/>
        </p:nvCxnSpPr>
        <p:spPr>
          <a:xfrm flipH="1" flipV="1">
            <a:off x="5489762" y="1514179"/>
            <a:ext cx="3362" cy="1215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3" idx="7"/>
          </p:cNvCxnSpPr>
          <p:nvPr/>
        </p:nvCxnSpPr>
        <p:spPr>
          <a:xfrm flipV="1">
            <a:off x="6553322" y="2312894"/>
            <a:ext cx="640853" cy="582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3" idx="6"/>
          </p:cNvCxnSpPr>
          <p:nvPr/>
        </p:nvCxnSpPr>
        <p:spPr>
          <a:xfrm>
            <a:off x="6992471" y="3294530"/>
            <a:ext cx="820270" cy="13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3" idx="4"/>
          </p:cNvCxnSpPr>
          <p:nvPr/>
        </p:nvCxnSpPr>
        <p:spPr>
          <a:xfrm flipH="1">
            <a:off x="5489762" y="3859306"/>
            <a:ext cx="3362" cy="831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3" idx="3"/>
          </p:cNvCxnSpPr>
          <p:nvPr/>
        </p:nvCxnSpPr>
        <p:spPr>
          <a:xfrm flipH="1">
            <a:off x="3993776" y="3693887"/>
            <a:ext cx="439149" cy="434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3" idx="2"/>
          </p:cNvCxnSpPr>
          <p:nvPr/>
        </p:nvCxnSpPr>
        <p:spPr>
          <a:xfrm flipH="1">
            <a:off x="3052482" y="3294530"/>
            <a:ext cx="941294" cy="13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671047" y="1144847"/>
            <a:ext cx="4235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Anticipation des besoins linguistiques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7194174" y="2007205"/>
            <a:ext cx="2433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Choix des stratégies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7906872" y="3019327"/>
            <a:ext cx="3334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Travaux différenciés ou individualisés ou groupe ou sous-groupe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1901516" y="1666563"/>
            <a:ext cx="2528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Travaux en classe et/ou hors classe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329453" y="3138554"/>
            <a:ext cx="2675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Horaire consolidation des acquis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2810435" y="4262718"/>
            <a:ext cx="1619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Horaire AP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4429562" y="4773706"/>
            <a:ext cx="4606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Entrainement, manipulation, reformulation, mémorisation,</a:t>
            </a:r>
          </a:p>
          <a:p>
            <a:r>
              <a:rPr lang="fr-FR" dirty="0" smtClean="0"/>
              <a:t>remédiation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881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4074459" y="2662519"/>
            <a:ext cx="2662517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PEDAGOGIE COLLABORATIVE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 flipH="1" flipV="1">
            <a:off x="3267684" y="2504246"/>
            <a:ext cx="927800" cy="651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H="1" flipV="1">
            <a:off x="4464376" y="2108017"/>
            <a:ext cx="275748" cy="677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5365459" y="1859547"/>
            <a:ext cx="40258" cy="784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6293223" y="2375184"/>
            <a:ext cx="558077" cy="468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6562165" y="3872753"/>
            <a:ext cx="914400" cy="389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stCxn id="3" idx="2"/>
            <a:endCxn id="24" idx="3"/>
          </p:cNvCxnSpPr>
          <p:nvPr/>
        </p:nvCxnSpPr>
        <p:spPr>
          <a:xfrm flipH="1">
            <a:off x="3267684" y="3462619"/>
            <a:ext cx="806775" cy="10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3966907" y="4002851"/>
            <a:ext cx="389917" cy="422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3" idx="4"/>
          </p:cNvCxnSpPr>
          <p:nvPr/>
        </p:nvCxnSpPr>
        <p:spPr>
          <a:xfrm>
            <a:off x="5405718" y="4262719"/>
            <a:ext cx="0" cy="766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3321459" y="1627559"/>
            <a:ext cx="20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Projet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921719" y="1341660"/>
            <a:ext cx="2527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Objectif commun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1990142" y="2108017"/>
            <a:ext cx="2030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Equipe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6871447" y="2126507"/>
            <a:ext cx="2111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Interdisciplinarité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268990" y="3288037"/>
            <a:ext cx="299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Coopération et interaction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1353201" y="4395795"/>
            <a:ext cx="290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Prise d’initiatives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3395382" y="5065315"/>
            <a:ext cx="3711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Organisation, négociation, autonomie, responsabilisation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7052935" y="4209649"/>
            <a:ext cx="4760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Connaissance de soi / Ecoute de l’autre</a:t>
            </a:r>
            <a:endParaRPr lang="fr-FR" dirty="0"/>
          </a:p>
        </p:txBody>
      </p:sp>
      <p:cxnSp>
        <p:nvCxnSpPr>
          <p:cNvPr id="32" name="Connecteur droit 31"/>
          <p:cNvCxnSpPr/>
          <p:nvPr/>
        </p:nvCxnSpPr>
        <p:spPr>
          <a:xfrm>
            <a:off x="6121738" y="4064127"/>
            <a:ext cx="1075765" cy="1331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6770499" y="5401931"/>
            <a:ext cx="4424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Ouverture européenne/internationale</a:t>
            </a:r>
            <a:endParaRPr lang="fr-FR" dirty="0"/>
          </a:p>
        </p:txBody>
      </p:sp>
      <p:cxnSp>
        <p:nvCxnSpPr>
          <p:cNvPr id="37" name="Connecteur droit 36"/>
          <p:cNvCxnSpPr>
            <a:endCxn id="38" idx="1"/>
          </p:cNvCxnSpPr>
          <p:nvPr/>
        </p:nvCxnSpPr>
        <p:spPr>
          <a:xfrm flipV="1">
            <a:off x="6736976" y="3121731"/>
            <a:ext cx="1190017" cy="151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7926993" y="2937065"/>
            <a:ext cx="270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Chef d’</a:t>
            </a:r>
            <a:r>
              <a:rPr lang="fr-FR" dirty="0" err="1" smtClean="0"/>
              <a:t>oeuvre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196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4061012" y="2810435"/>
            <a:ext cx="3240741" cy="13312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NUMERIQUE</a:t>
            </a:r>
            <a:endParaRPr lang="fr-FR" dirty="0"/>
          </a:p>
        </p:txBody>
      </p:sp>
      <p:cxnSp>
        <p:nvCxnSpPr>
          <p:cNvPr id="5" name="Connecteur droit 4"/>
          <p:cNvCxnSpPr>
            <a:stCxn id="3" idx="1"/>
          </p:cNvCxnSpPr>
          <p:nvPr/>
        </p:nvCxnSpPr>
        <p:spPr>
          <a:xfrm flipH="1" flipV="1">
            <a:off x="3644153" y="2339788"/>
            <a:ext cx="891455" cy="665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>
            <a:stCxn id="3" idx="0"/>
          </p:cNvCxnSpPr>
          <p:nvPr/>
        </p:nvCxnSpPr>
        <p:spPr>
          <a:xfrm flipH="1" flipV="1">
            <a:off x="5634318" y="2003612"/>
            <a:ext cx="47065" cy="806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>
            <a:stCxn id="3" idx="7"/>
          </p:cNvCxnSpPr>
          <p:nvPr/>
        </p:nvCxnSpPr>
        <p:spPr>
          <a:xfrm flipV="1">
            <a:off x="6827157" y="2164976"/>
            <a:ext cx="1214184" cy="840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3" idx="6"/>
          </p:cNvCxnSpPr>
          <p:nvPr/>
        </p:nvCxnSpPr>
        <p:spPr>
          <a:xfrm>
            <a:off x="7301753" y="3476065"/>
            <a:ext cx="860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3" idx="2"/>
          </p:cNvCxnSpPr>
          <p:nvPr/>
        </p:nvCxnSpPr>
        <p:spPr>
          <a:xfrm flipH="1">
            <a:off x="3200400" y="3476065"/>
            <a:ext cx="860612" cy="60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stCxn id="3" idx="3"/>
          </p:cNvCxnSpPr>
          <p:nvPr/>
        </p:nvCxnSpPr>
        <p:spPr>
          <a:xfrm flipH="1">
            <a:off x="4061012" y="3946736"/>
            <a:ext cx="474596" cy="477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3" idx="4"/>
          </p:cNvCxnSpPr>
          <p:nvPr/>
        </p:nvCxnSpPr>
        <p:spPr>
          <a:xfrm>
            <a:off x="5681383" y="4141694"/>
            <a:ext cx="0" cy="699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3" idx="5"/>
          </p:cNvCxnSpPr>
          <p:nvPr/>
        </p:nvCxnSpPr>
        <p:spPr>
          <a:xfrm>
            <a:off x="6827157" y="3946736"/>
            <a:ext cx="635961" cy="477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861112" y="1617702"/>
            <a:ext cx="154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Ressources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7553298" y="1795644"/>
            <a:ext cx="2558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Outils/équipements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8162365" y="3291398"/>
            <a:ext cx="3576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Différenciation/Individualisation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537882" y="1967325"/>
            <a:ext cx="450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Pratiques collaboratives / interactives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84095" y="3213410"/>
            <a:ext cx="3065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Education aux médias et à l’information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161365" y="4477919"/>
            <a:ext cx="4881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Lutte contre la manipulation de l’information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608392" y="4840941"/>
            <a:ext cx="343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Responsabilité de l’enseignant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7553298" y="4290098"/>
            <a:ext cx="3701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Dans / Hors de la salle de classe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399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3509682" y="2191871"/>
            <a:ext cx="3939988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SITUATIONS ET ACTES DE LA VIE QUOTIDIENNE, PERSONNELLE, SOCIALE ET CITOYENNE</a:t>
            </a:r>
            <a:endParaRPr lang="fr-FR" dirty="0"/>
          </a:p>
        </p:txBody>
      </p:sp>
      <p:cxnSp>
        <p:nvCxnSpPr>
          <p:cNvPr id="5" name="Connecteur droit 4"/>
          <p:cNvCxnSpPr>
            <a:stCxn id="3" idx="1"/>
          </p:cNvCxnSpPr>
          <p:nvPr/>
        </p:nvCxnSpPr>
        <p:spPr>
          <a:xfrm flipH="1" flipV="1">
            <a:off x="3509682" y="2030506"/>
            <a:ext cx="576998" cy="429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>
            <a:stCxn id="3" idx="0"/>
          </p:cNvCxnSpPr>
          <p:nvPr/>
        </p:nvCxnSpPr>
        <p:spPr>
          <a:xfrm flipH="1" flipV="1">
            <a:off x="5472953" y="1479176"/>
            <a:ext cx="6723" cy="712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>
            <a:stCxn id="3" idx="7"/>
          </p:cNvCxnSpPr>
          <p:nvPr/>
        </p:nvCxnSpPr>
        <p:spPr>
          <a:xfrm flipV="1">
            <a:off x="6872672" y="1922929"/>
            <a:ext cx="576998" cy="536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3" idx="6"/>
          </p:cNvCxnSpPr>
          <p:nvPr/>
        </p:nvCxnSpPr>
        <p:spPr>
          <a:xfrm flipV="1">
            <a:off x="7449670" y="3092824"/>
            <a:ext cx="672354" cy="1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3" idx="2"/>
            <a:endCxn id="27" idx="3"/>
          </p:cNvCxnSpPr>
          <p:nvPr/>
        </p:nvCxnSpPr>
        <p:spPr>
          <a:xfrm flipH="1">
            <a:off x="2897840" y="3106271"/>
            <a:ext cx="6118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3" idx="3"/>
          </p:cNvCxnSpPr>
          <p:nvPr/>
        </p:nvCxnSpPr>
        <p:spPr>
          <a:xfrm flipH="1">
            <a:off x="3509682" y="3752849"/>
            <a:ext cx="576998" cy="442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3" idx="4"/>
          </p:cNvCxnSpPr>
          <p:nvPr/>
        </p:nvCxnSpPr>
        <p:spPr>
          <a:xfrm>
            <a:off x="5479676" y="4020671"/>
            <a:ext cx="0" cy="646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3" idx="5"/>
          </p:cNvCxnSpPr>
          <p:nvPr/>
        </p:nvCxnSpPr>
        <p:spPr>
          <a:xfrm>
            <a:off x="6872672" y="3752849"/>
            <a:ext cx="819046" cy="563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4605616" y="1112319"/>
            <a:ext cx="2138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Communiquer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7422776" y="1645835"/>
            <a:ext cx="190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S’informer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8122024" y="2908158"/>
            <a:ext cx="1896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 cultiver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349624" y="1689769"/>
            <a:ext cx="3448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S’ouvrir à d’autres cultures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6763870" y="4426321"/>
            <a:ext cx="4612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Sensibilité/discernement/esprit critique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4182035" y="4795653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Grands enjeux de société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181536" y="2921605"/>
            <a:ext cx="271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Citoyen écoresponsable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1539688" y="4131840"/>
            <a:ext cx="3448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Citoyen du monde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6011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3671047" y="2380129"/>
            <a:ext cx="3294529" cy="1640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SITUATIONS ET ACTES DE LA VIE PROFESSIONNELLE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 flipH="1" flipV="1">
            <a:off x="2622176" y="2333526"/>
            <a:ext cx="1093040" cy="620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>
            <a:stCxn id="3" idx="0"/>
          </p:cNvCxnSpPr>
          <p:nvPr/>
        </p:nvCxnSpPr>
        <p:spPr>
          <a:xfrm flipH="1" flipV="1">
            <a:off x="5271247" y="1519518"/>
            <a:ext cx="47065" cy="860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6926856" y="2552924"/>
            <a:ext cx="832097" cy="455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stCxn id="3" idx="3"/>
          </p:cNvCxnSpPr>
          <p:nvPr/>
        </p:nvCxnSpPr>
        <p:spPr>
          <a:xfrm flipH="1">
            <a:off x="3671047" y="3780419"/>
            <a:ext cx="482473" cy="374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3" idx="5"/>
          </p:cNvCxnSpPr>
          <p:nvPr/>
        </p:nvCxnSpPr>
        <p:spPr>
          <a:xfrm>
            <a:off x="6483103" y="3780419"/>
            <a:ext cx="482473" cy="509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241736" y="1150186"/>
            <a:ext cx="2153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Communiquer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7132734" y="2148860"/>
            <a:ext cx="2850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Contexte professionnel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300472" y="1923391"/>
            <a:ext cx="356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Esprit d’ouverture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2457449" y="4175772"/>
            <a:ext cx="1784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Adaptation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5862918" y="4289612"/>
            <a:ext cx="3792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Environnements professionnels variés et évolutifs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8835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10510620" cy="157189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Quelle place pour les professeurs de </a:t>
            </a:r>
            <a:br>
              <a:rPr lang="fr-FR" dirty="0" smtClean="0"/>
            </a:br>
            <a:r>
              <a:rPr lang="fr-FR" dirty="0" smtClean="0"/>
              <a:t>lettres-langues vivantes dans le cadre de la transformation de la voie professionnelle?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3" y="2495006"/>
            <a:ext cx="11131489" cy="3971108"/>
          </a:xfrm>
        </p:spPr>
        <p:txBody>
          <a:bodyPr>
            <a:normAutofit/>
          </a:bodyPr>
          <a:lstStyle/>
          <a:p>
            <a:r>
              <a:rPr lang="fr-FR" dirty="0" smtClean="0"/>
              <a:t>LA CO-INTERVENTION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Article L314-2 de la loi pour l’école de la confiance : expérimentation / en accord avec le projet d’établissement </a:t>
            </a:r>
            <a:r>
              <a:rPr lang="fr-FR" dirty="0" smtClean="0">
                <a:sym typeface="Wingdings" panose="05000000000000000000" pitchFamily="2" charset="2"/>
              </a:rPr>
              <a:t> possibilité d’enseignement en </a:t>
            </a:r>
            <a:r>
              <a:rPr lang="fr-FR" dirty="0" err="1" smtClean="0">
                <a:sym typeface="Wingdings" panose="05000000000000000000" pitchFamily="2" charset="2"/>
              </a:rPr>
              <a:t>co</a:t>
            </a:r>
            <a:r>
              <a:rPr lang="fr-FR" dirty="0" smtClean="0">
                <a:sym typeface="Wingdings" panose="05000000000000000000" pitchFamily="2" charset="2"/>
              </a:rPr>
              <a:t>-intervention mobilisant d’autres disciplines  que le français et les maths-sciences</a:t>
            </a:r>
          </a:p>
          <a:p>
            <a:pPr>
              <a:buFontTx/>
              <a:buChar char="-"/>
            </a:pPr>
            <a:r>
              <a:rPr lang="fr-FR" dirty="0" smtClean="0">
                <a:sym typeface="Wingdings" panose="05000000000000000000" pitchFamily="2" charset="2"/>
              </a:rPr>
              <a:t>Attention : moyens complémentaires</a:t>
            </a:r>
          </a:p>
          <a:p>
            <a:pPr marL="0" indent="0">
              <a:buNone/>
            </a:pPr>
            <a:endParaRPr lang="fr-FR" dirty="0" smtClean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fr-FR" dirty="0" smtClean="0">
                <a:sym typeface="Wingdings" panose="05000000000000000000" pitchFamily="2" charset="2"/>
              </a:rPr>
              <a:t>A partir d’une situation professionnelle issue du référentiel des activités professionnelles des spécialités concernées (RAP) + programme de la discipline d’enseignement général</a:t>
            </a:r>
          </a:p>
        </p:txBody>
      </p:sp>
    </p:spTree>
    <p:extLst>
      <p:ext uri="{BB962C8B-B14F-4D97-AF65-F5344CB8AC3E}">
        <p14:creationId xmlns:p14="http://schemas.microsoft.com/office/powerpoint/2010/main" val="232425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10739602" cy="2107475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Quelle place pour les professeurs </a:t>
            </a:r>
            <a:r>
              <a:rPr lang="fr-FR" dirty="0" smtClean="0"/>
              <a:t>de </a:t>
            </a:r>
            <a:br>
              <a:rPr lang="fr-FR" dirty="0" smtClean="0"/>
            </a:br>
            <a:r>
              <a:rPr lang="fr-FR" dirty="0" smtClean="0"/>
              <a:t>lettres-langues </a:t>
            </a:r>
            <a:r>
              <a:rPr lang="fr-FR" dirty="0"/>
              <a:t>vivantes dans le cadre de la transformation de la voie professionnelle</a:t>
            </a:r>
            <a:r>
              <a:rPr lang="fr-FR" dirty="0" smtClean="0"/>
              <a:t>?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3" y="2622177"/>
            <a:ext cx="10739603" cy="3647994"/>
          </a:xfrm>
        </p:spPr>
        <p:txBody>
          <a:bodyPr/>
          <a:lstStyle/>
          <a:p>
            <a:r>
              <a:rPr lang="fr-FR" dirty="0" smtClean="0"/>
              <a:t>LA REALISATION DU CHEF D’OEUVRE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Aboutissement d’un projet pluridisciplinaire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Démarche de réalisation concrète qui s’appuie sur les compétences transversales et professionnelles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Pédagogie de projet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939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2757" y="744071"/>
            <a:ext cx="8596668" cy="1320800"/>
          </a:xfrm>
        </p:spPr>
        <p:txBody>
          <a:bodyPr/>
          <a:lstStyle/>
          <a:p>
            <a:pPr algn="ctr"/>
            <a:r>
              <a:rPr lang="fr-FR" dirty="0" smtClean="0"/>
              <a:t>Les nouveaux programmes de langues vivantes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259107"/>
            <a:ext cx="10470278" cy="4239456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Préambule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Objectifs de l’enseignement</a:t>
            </a:r>
          </a:p>
          <a:p>
            <a:endParaRPr lang="fr-FR" dirty="0" smtClean="0"/>
          </a:p>
          <a:p>
            <a:r>
              <a:rPr lang="fr-FR" dirty="0" smtClean="0"/>
              <a:t>Modalités de l’enseignement : principes généraux</a:t>
            </a:r>
          </a:p>
          <a:p>
            <a:endParaRPr lang="fr-FR" dirty="0" smtClean="0"/>
          </a:p>
          <a:p>
            <a:r>
              <a:rPr lang="fr-FR" dirty="0" smtClean="0"/>
              <a:t>Compétences et savoirs ciblés</a:t>
            </a:r>
          </a:p>
          <a:p>
            <a:endParaRPr lang="fr-FR" dirty="0" smtClean="0"/>
          </a:p>
          <a:p>
            <a:r>
              <a:rPr lang="fr-FR" dirty="0" smtClean="0"/>
              <a:t>Tableaux synthétiques des descripteurs des activités langagières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816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22793" y="2962836"/>
            <a:ext cx="8596668" cy="735106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RESTITUTION DES ATELIERS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509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448235"/>
            <a:ext cx="10671984" cy="1192306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LES NOTIONS CLES DES NOUVEAUX PROGRAMMES DE LANGUES VIVANTES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640541"/>
            <a:ext cx="10671984" cy="5029200"/>
          </a:xfrm>
        </p:spPr>
        <p:txBody>
          <a:bodyPr>
            <a:normAutofit fontScale="62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Approche </a:t>
            </a:r>
            <a:r>
              <a:rPr lang="fr-FR" dirty="0"/>
              <a:t>actionnelle		</a:t>
            </a:r>
            <a:endParaRPr lang="fr-FR" dirty="0" smtClean="0"/>
          </a:p>
          <a:p>
            <a:r>
              <a:rPr lang="fr-FR" dirty="0" smtClean="0"/>
              <a:t>Elève </a:t>
            </a:r>
            <a:r>
              <a:rPr lang="fr-FR" dirty="0"/>
              <a:t>explorateur/Eveiller la curiosité des élèves </a:t>
            </a:r>
            <a:endParaRPr lang="fr-FR" dirty="0" smtClean="0"/>
          </a:p>
          <a:p>
            <a:r>
              <a:rPr lang="fr-FR" dirty="0" smtClean="0"/>
              <a:t>Vie </a:t>
            </a:r>
            <a:r>
              <a:rPr lang="fr-FR" dirty="0"/>
              <a:t>quotidienne / vie </a:t>
            </a:r>
            <a:r>
              <a:rPr lang="fr-FR" dirty="0" smtClean="0"/>
              <a:t>professionnelle / </a:t>
            </a:r>
            <a:r>
              <a:rPr lang="fr-FR" dirty="0"/>
              <a:t>Ancrage dans le </a:t>
            </a:r>
            <a:r>
              <a:rPr lang="fr-FR" dirty="0" smtClean="0"/>
              <a:t>réel</a:t>
            </a:r>
            <a:r>
              <a:rPr lang="fr-FR" dirty="0"/>
              <a:t>	</a:t>
            </a:r>
            <a:endParaRPr lang="fr-FR" dirty="0" smtClean="0"/>
          </a:p>
          <a:p>
            <a:r>
              <a:rPr lang="fr-FR" dirty="0" smtClean="0"/>
              <a:t>Tout au long de la vie / Parcours </a:t>
            </a:r>
          </a:p>
          <a:p>
            <a:r>
              <a:rPr lang="fr-FR" dirty="0" smtClean="0"/>
              <a:t>Mobilité géographique / fonctionnelle / adaptabilité</a:t>
            </a:r>
            <a:endParaRPr lang="fr-FR" dirty="0"/>
          </a:p>
          <a:p>
            <a:r>
              <a:rPr lang="fr-FR" dirty="0" smtClean="0"/>
              <a:t>Répondre </a:t>
            </a:r>
            <a:r>
              <a:rPr lang="fr-FR" dirty="0"/>
              <a:t>aux besoins					</a:t>
            </a:r>
          </a:p>
          <a:p>
            <a:r>
              <a:rPr lang="fr-FR" dirty="0"/>
              <a:t>Engagement citoyen </a:t>
            </a:r>
            <a:r>
              <a:rPr lang="fr-FR" dirty="0" smtClean="0"/>
              <a:t>/citoyenneté / écoresponsable</a:t>
            </a:r>
            <a:r>
              <a:rPr lang="fr-FR" dirty="0"/>
              <a:t>						</a:t>
            </a:r>
            <a:endParaRPr lang="fr-FR" dirty="0" smtClean="0"/>
          </a:p>
          <a:p>
            <a:r>
              <a:rPr lang="fr-FR" dirty="0" smtClean="0"/>
              <a:t>Pédagogie différenciée </a:t>
            </a:r>
            <a:r>
              <a:rPr lang="fr-FR" dirty="0"/>
              <a:t>et collaborative </a:t>
            </a:r>
            <a:r>
              <a:rPr lang="fr-FR" dirty="0" smtClean="0"/>
              <a:t>: compréhension et écoute </a:t>
            </a:r>
            <a:r>
              <a:rPr lang="fr-FR" dirty="0"/>
              <a:t>de </a:t>
            </a:r>
            <a:r>
              <a:rPr lang="fr-FR" dirty="0" smtClean="0"/>
              <a:t>l’autre, </a:t>
            </a:r>
            <a:r>
              <a:rPr lang="fr-FR" dirty="0"/>
              <a:t>socialisation</a:t>
            </a:r>
          </a:p>
          <a:p>
            <a:r>
              <a:rPr lang="fr-FR" dirty="0"/>
              <a:t>Dimension </a:t>
            </a:r>
            <a:r>
              <a:rPr lang="fr-FR" dirty="0" smtClean="0"/>
              <a:t>interculturelle, découverte d’autres </a:t>
            </a:r>
            <a:r>
              <a:rPr lang="fr-FR" dirty="0"/>
              <a:t>cultures </a:t>
            </a:r>
            <a:r>
              <a:rPr lang="fr-FR" dirty="0" smtClean="0"/>
              <a:t>, </a:t>
            </a:r>
            <a:r>
              <a:rPr lang="fr-FR" dirty="0"/>
              <a:t>documents </a:t>
            </a:r>
            <a:r>
              <a:rPr lang="fr-FR" dirty="0" smtClean="0"/>
              <a:t>authentiques</a:t>
            </a:r>
            <a:endParaRPr lang="fr-FR" dirty="0"/>
          </a:p>
          <a:p>
            <a:r>
              <a:rPr lang="fr-FR" dirty="0" smtClean="0"/>
              <a:t>Communication </a:t>
            </a:r>
            <a:r>
              <a:rPr lang="fr-FR" dirty="0"/>
              <a:t>collègues partenaires et clients é</a:t>
            </a:r>
            <a:r>
              <a:rPr lang="fr-FR" dirty="0" smtClean="0"/>
              <a:t>trangers</a:t>
            </a:r>
            <a:r>
              <a:rPr lang="fr-FR" dirty="0"/>
              <a:t>											</a:t>
            </a:r>
            <a:endParaRPr lang="fr-FR" dirty="0" smtClean="0"/>
          </a:p>
          <a:p>
            <a:r>
              <a:rPr lang="fr-FR" dirty="0"/>
              <a:t>é</a:t>
            </a:r>
            <a:r>
              <a:rPr lang="fr-FR" dirty="0" smtClean="0"/>
              <a:t>crit/oral </a:t>
            </a:r>
            <a:r>
              <a:rPr lang="fr-FR" dirty="0"/>
              <a:t>a </a:t>
            </a:r>
            <a:r>
              <a:rPr lang="fr-FR" dirty="0" smtClean="0"/>
              <a:t>égalité</a:t>
            </a:r>
          </a:p>
          <a:p>
            <a:r>
              <a:rPr lang="fr-FR" dirty="0"/>
              <a:t>Usage raisonne du </a:t>
            </a:r>
            <a:r>
              <a:rPr lang="fr-FR" dirty="0" smtClean="0"/>
              <a:t>numérique</a:t>
            </a:r>
            <a:endParaRPr lang="fr-FR" dirty="0"/>
          </a:p>
          <a:p>
            <a:r>
              <a:rPr lang="fr-FR" dirty="0"/>
              <a:t>niveaux/besoins des </a:t>
            </a:r>
            <a:r>
              <a:rPr lang="fr-FR" dirty="0" smtClean="0"/>
              <a:t>élèves</a:t>
            </a:r>
            <a:endParaRPr lang="fr-FR" dirty="0"/>
          </a:p>
          <a:p>
            <a:r>
              <a:rPr lang="fr-FR" dirty="0" smtClean="0"/>
              <a:t>utilisation </a:t>
            </a:r>
            <a:r>
              <a:rPr lang="fr-FR" dirty="0"/>
              <a:t>outil de suivi individuel</a:t>
            </a:r>
          </a:p>
          <a:p>
            <a:r>
              <a:rPr lang="fr-FR" dirty="0"/>
              <a:t>Socle </a:t>
            </a:r>
            <a:r>
              <a:rPr lang="fr-FR" dirty="0" smtClean="0"/>
              <a:t>commun/CECRL</a:t>
            </a:r>
            <a:r>
              <a:rPr lang="fr-FR" dirty="0"/>
              <a:t>			</a:t>
            </a:r>
          </a:p>
          <a:p>
            <a:r>
              <a:rPr lang="fr-FR" dirty="0" smtClean="0"/>
              <a:t>Liberté pédagogique</a:t>
            </a:r>
            <a:endParaRPr lang="fr-FR" dirty="0"/>
          </a:p>
          <a:p>
            <a:r>
              <a:rPr lang="fr-FR" dirty="0" smtClean="0"/>
              <a:t>prononciation</a:t>
            </a:r>
            <a:r>
              <a:rPr lang="fr-FR" dirty="0"/>
              <a:t>	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11675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5863" y="421341"/>
            <a:ext cx="8596668" cy="1320800"/>
          </a:xfrm>
        </p:spPr>
        <p:txBody>
          <a:bodyPr/>
          <a:lstStyle/>
          <a:p>
            <a:pPr algn="ctr"/>
            <a:r>
              <a:rPr lang="fr-FR" dirty="0" smtClean="0"/>
              <a:t>QU’EST-CE QUI NE CHANGE PAS PAR RAPPORT AUX ANCIENS PROGRAMMES?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79177"/>
            <a:ext cx="10927478" cy="5015752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/>
              <a:t>Approche </a:t>
            </a:r>
            <a:r>
              <a:rPr lang="fr-FR" dirty="0"/>
              <a:t>actionnelle			</a:t>
            </a:r>
            <a:r>
              <a:rPr lang="fr-FR" dirty="0" smtClean="0">
                <a:sym typeface="Wingdings" panose="05000000000000000000" pitchFamily="2" charset="2"/>
              </a:rPr>
              <a:t> notion de </a:t>
            </a:r>
            <a:r>
              <a:rPr lang="fr-FR" dirty="0" smtClean="0"/>
              <a:t>mobilité</a:t>
            </a:r>
            <a:endParaRPr lang="fr-FR" dirty="0"/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/>
              <a:t>CECRL</a:t>
            </a:r>
            <a:r>
              <a:rPr lang="fr-FR" dirty="0"/>
              <a:t>						</a:t>
            </a: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/>
              <a:t>adaptabilité</a:t>
            </a:r>
            <a:endParaRPr lang="fr-FR" dirty="0"/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/>
              <a:t>5 </a:t>
            </a:r>
            <a:r>
              <a:rPr lang="fr-FR" dirty="0"/>
              <a:t>compétences langagières		</a:t>
            </a: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/>
              <a:t>dimension </a:t>
            </a:r>
            <a:r>
              <a:rPr lang="fr-FR" dirty="0"/>
              <a:t>interculturelle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/>
              <a:t>Culturel/citoyenneté</a:t>
            </a:r>
            <a:r>
              <a:rPr lang="fr-FR" dirty="0"/>
              <a:t>			</a:t>
            </a: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/>
              <a:t>utilisation </a:t>
            </a:r>
            <a:r>
              <a:rPr lang="fr-FR" dirty="0"/>
              <a:t>du numérique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/>
              <a:t>Ancrage </a:t>
            </a:r>
            <a:r>
              <a:rPr lang="fr-FR" dirty="0"/>
              <a:t>réalité				</a:t>
            </a: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/>
              <a:t>CAP </a:t>
            </a:r>
            <a:r>
              <a:rPr lang="fr-FR" dirty="0"/>
              <a:t>/bac </a:t>
            </a:r>
            <a:r>
              <a:rPr lang="fr-FR" dirty="0" smtClean="0"/>
              <a:t>pro</a:t>
            </a:r>
            <a:endParaRPr lang="fr-FR" dirty="0"/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Utilisation de d</a:t>
            </a:r>
            <a:r>
              <a:rPr lang="fr-FR" dirty="0" smtClean="0"/>
              <a:t>ocuments authentiques      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P</a:t>
            </a:r>
            <a:r>
              <a:rPr lang="fr-FR" dirty="0" smtClean="0"/>
              <a:t>rogramme </a:t>
            </a:r>
            <a:r>
              <a:rPr lang="fr-FR" dirty="0"/>
              <a:t>commun à toutes les langues enseignées en voie </a:t>
            </a:r>
            <a:r>
              <a:rPr lang="fr-FR" dirty="0" smtClean="0"/>
              <a:t>pro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/>
              <a:t>Démarche </a:t>
            </a:r>
            <a:r>
              <a:rPr lang="fr-FR" dirty="0"/>
              <a:t>de </a:t>
            </a:r>
            <a:r>
              <a:rPr lang="fr-FR" dirty="0" smtClean="0"/>
              <a:t>projet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/>
              <a:t>Distinction niveau exigé à l’examen / niveau visé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/>
              <a:t>Niveau </a:t>
            </a:r>
            <a:r>
              <a:rPr lang="fr-FR" dirty="0"/>
              <a:t>exigé aux examens en LV1 : Bac </a:t>
            </a:r>
            <a:r>
              <a:rPr lang="fr-FR" dirty="0">
                <a:sym typeface="Wingdings" panose="05000000000000000000" pitchFamily="2" charset="2"/>
              </a:rPr>
              <a:t> B1+    CAP  </a:t>
            </a:r>
            <a:r>
              <a:rPr lang="fr-FR" dirty="0" smtClean="0">
                <a:sym typeface="Wingdings" panose="05000000000000000000" pitchFamily="2" charset="2"/>
              </a:rPr>
              <a:t>A2		</a:t>
            </a:r>
            <a:r>
              <a:rPr lang="fr-FR" dirty="0"/>
              <a:t>Niveau visé  en LV1: bac </a:t>
            </a:r>
            <a:r>
              <a:rPr lang="fr-FR" dirty="0">
                <a:sym typeface="Wingdings" panose="05000000000000000000" pitchFamily="2" charset="2"/>
              </a:rPr>
              <a:t> B2</a:t>
            </a:r>
            <a:endParaRPr lang="fr-FR" dirty="0"/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/>
              <a:t>Différenciation</a:t>
            </a:r>
            <a:r>
              <a:rPr lang="fr-FR" dirty="0"/>
              <a:t>				</a:t>
            </a:r>
            <a:r>
              <a:rPr lang="fr-FR" dirty="0" smtClean="0"/>
              <a:t>   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/>
              <a:t>Rapport </a:t>
            </a:r>
            <a:r>
              <a:rPr lang="fr-FR" dirty="0"/>
              <a:t>graphie/phonie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122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09345" y="313765"/>
            <a:ext cx="8596668" cy="1320800"/>
          </a:xfrm>
        </p:spPr>
        <p:txBody>
          <a:bodyPr/>
          <a:lstStyle/>
          <a:p>
            <a:pPr algn="ctr"/>
            <a:r>
              <a:rPr lang="fr-FR" dirty="0" smtClean="0"/>
              <a:t>QUELS CHANGEMENTS PAR RAPPORT AUX ANCIENS PROGRAMMES?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4270" y="1739068"/>
            <a:ext cx="10591301" cy="4833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 </a:t>
            </a:r>
            <a:r>
              <a:rPr lang="fr-FR" dirty="0" smtClean="0"/>
              <a:t>Plus </a:t>
            </a:r>
            <a:r>
              <a:rPr lang="fr-FR" dirty="0"/>
              <a:t>axé sur la vie </a:t>
            </a:r>
            <a:r>
              <a:rPr lang="fr-FR" dirty="0" smtClean="0"/>
              <a:t>professionnelle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/>
              <a:t>Engagement citoyen plus </a:t>
            </a:r>
            <a:r>
              <a:rPr lang="fr-FR" dirty="0" smtClean="0"/>
              <a:t>important / </a:t>
            </a:r>
            <a:r>
              <a:rPr lang="fr-FR" dirty="0"/>
              <a:t>Citoyen </a:t>
            </a:r>
            <a:r>
              <a:rPr lang="fr-FR" dirty="0" smtClean="0"/>
              <a:t>écoresponsable / </a:t>
            </a:r>
            <a:r>
              <a:rPr lang="fr-FR" dirty="0"/>
              <a:t>Citoyen du monde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/>
              <a:t>Mobilité géographique </a:t>
            </a:r>
            <a:r>
              <a:rPr lang="fr-FR" b="1" dirty="0">
                <a:solidFill>
                  <a:srgbClr val="00B0F0"/>
                </a:solidFill>
              </a:rPr>
              <a:t>et</a:t>
            </a:r>
            <a:r>
              <a:rPr lang="fr-FR" dirty="0"/>
              <a:t> fonctionnelle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/>
              <a:t>LV </a:t>
            </a:r>
            <a:r>
              <a:rPr lang="fr-FR" dirty="0"/>
              <a:t>B </a:t>
            </a:r>
            <a:r>
              <a:rPr lang="fr-FR" dirty="0">
                <a:sym typeface="Wingdings" panose="05000000000000000000" pitchFamily="2" charset="2"/>
              </a:rPr>
              <a:t> niveau A2+ à </a:t>
            </a:r>
            <a:r>
              <a:rPr lang="fr-FR" dirty="0" smtClean="0">
                <a:sym typeface="Wingdings" panose="05000000000000000000" pitchFamily="2" charset="2"/>
              </a:rPr>
              <a:t>l’examen		</a:t>
            </a:r>
            <a:r>
              <a:rPr lang="fr-FR" dirty="0" smtClean="0"/>
              <a:t>LV </a:t>
            </a:r>
            <a:r>
              <a:rPr lang="fr-FR" dirty="0"/>
              <a:t>B </a:t>
            </a:r>
            <a:r>
              <a:rPr lang="fr-FR" dirty="0">
                <a:sym typeface="Wingdings" panose="05000000000000000000" pitchFamily="2" charset="2"/>
              </a:rPr>
              <a:t> niveau visé B1</a:t>
            </a:r>
            <a:endParaRPr lang="fr-FR" dirty="0"/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Importance de la notion de parcours, de continuité dans le parcours / tout au long de la vie</a:t>
            </a:r>
            <a:r>
              <a:rPr lang="fr-FR" dirty="0"/>
              <a:t>	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Usage du numérique plus marqué</a:t>
            </a:r>
            <a:endParaRPr lang="fr-FR" dirty="0"/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/>
              <a:t>Pédagogie </a:t>
            </a:r>
            <a:r>
              <a:rPr lang="fr-FR" dirty="0"/>
              <a:t>collaborative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Importance de l’ a</a:t>
            </a:r>
            <a:r>
              <a:rPr lang="fr-FR" dirty="0" smtClean="0"/>
              <a:t>utonomie </a:t>
            </a:r>
            <a:r>
              <a:rPr lang="fr-FR" dirty="0"/>
              <a:t>et </a:t>
            </a:r>
            <a:r>
              <a:rPr lang="fr-FR" dirty="0" smtClean="0"/>
              <a:t>de la responsabilisation </a:t>
            </a:r>
            <a:r>
              <a:rPr lang="fr-FR" dirty="0"/>
              <a:t>de l’élève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/>
              <a:t>Travail </a:t>
            </a:r>
            <a:r>
              <a:rPr lang="fr-FR" dirty="0"/>
              <a:t>en équipe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/>
              <a:t>Utilisation </a:t>
            </a:r>
            <a:r>
              <a:rPr lang="fr-FR" dirty="0"/>
              <a:t>d’un outil de suivi individuel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/>
              <a:t>Écrit </a:t>
            </a:r>
            <a:r>
              <a:rPr lang="fr-FR" dirty="0"/>
              <a:t>et oral à égalité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092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343400" y="2877671"/>
            <a:ext cx="2770094" cy="15733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APPROCHE ACTIONNELLE</a:t>
            </a:r>
            <a:endParaRPr lang="fr-FR" dirty="0"/>
          </a:p>
        </p:txBody>
      </p:sp>
      <p:cxnSp>
        <p:nvCxnSpPr>
          <p:cNvPr id="6" name="Connecteur droit 5"/>
          <p:cNvCxnSpPr>
            <a:stCxn id="4" idx="1"/>
          </p:cNvCxnSpPr>
          <p:nvPr/>
        </p:nvCxnSpPr>
        <p:spPr>
          <a:xfrm flipH="1" flipV="1">
            <a:off x="3576917" y="2433918"/>
            <a:ext cx="1172154" cy="674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>
            <a:stCxn id="4" idx="0"/>
          </p:cNvCxnSpPr>
          <p:nvPr/>
        </p:nvCxnSpPr>
        <p:spPr>
          <a:xfrm flipV="1">
            <a:off x="5728447" y="2003612"/>
            <a:ext cx="0" cy="8740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stCxn id="4" idx="7"/>
          </p:cNvCxnSpPr>
          <p:nvPr/>
        </p:nvCxnSpPr>
        <p:spPr>
          <a:xfrm flipV="1">
            <a:off x="6707823" y="2433918"/>
            <a:ext cx="943553" cy="674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stCxn id="4" idx="6"/>
          </p:cNvCxnSpPr>
          <p:nvPr/>
        </p:nvCxnSpPr>
        <p:spPr>
          <a:xfrm>
            <a:off x="7113494" y="3664324"/>
            <a:ext cx="1089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stCxn id="4" idx="5"/>
          </p:cNvCxnSpPr>
          <p:nvPr/>
        </p:nvCxnSpPr>
        <p:spPr>
          <a:xfrm>
            <a:off x="6707823" y="4220572"/>
            <a:ext cx="943553" cy="647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4" idx="4"/>
          </p:cNvCxnSpPr>
          <p:nvPr/>
        </p:nvCxnSpPr>
        <p:spPr>
          <a:xfrm>
            <a:off x="5728447" y="4450977"/>
            <a:ext cx="0" cy="8740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4" idx="3"/>
          </p:cNvCxnSpPr>
          <p:nvPr/>
        </p:nvCxnSpPr>
        <p:spPr>
          <a:xfrm flipH="1">
            <a:off x="4162994" y="4220572"/>
            <a:ext cx="586077" cy="499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4" idx="2"/>
          </p:cNvCxnSpPr>
          <p:nvPr/>
        </p:nvCxnSpPr>
        <p:spPr>
          <a:xfrm flipH="1">
            <a:off x="3375212" y="3664324"/>
            <a:ext cx="968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4504764" y="1508338"/>
            <a:ext cx="2447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Pratiques concrètes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7687199" y="2084756"/>
            <a:ext cx="2640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 – élève acteur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30529" y="2084756"/>
            <a:ext cx="3703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Mise en situation/simulation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8202706" y="3479658"/>
            <a:ext cx="2608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contextualisation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7485493" y="4888006"/>
            <a:ext cx="2021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Ancrage culturel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1378323" y="3479658"/>
            <a:ext cx="1815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Tâches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2182323" y="4683170"/>
            <a:ext cx="1998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Projets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4343400" y="5378807"/>
            <a:ext cx="3697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Sens et intérêt des missions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70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4766</TotalTime>
  <Words>379</Words>
  <Application>Microsoft Office PowerPoint</Application>
  <PresentationFormat>Grand écran</PresentationFormat>
  <Paragraphs>126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Wingdings 3</vt:lpstr>
      <vt:lpstr>Facette</vt:lpstr>
      <vt:lpstr>Les nouveaux programmes de  langues vivantes </vt:lpstr>
      <vt:lpstr>Quelle place pour les professeurs de  lettres-langues vivantes dans le cadre de la transformation de la voie professionnelle?</vt:lpstr>
      <vt:lpstr>Quelle place pour les professeurs de  lettres-langues vivantes dans le cadre de la transformation de la voie professionnelle? (suite)</vt:lpstr>
      <vt:lpstr>Les nouveaux programmes de langues vivantes</vt:lpstr>
      <vt:lpstr>RESTITUTION DES ATELIERS</vt:lpstr>
      <vt:lpstr>LES NOTIONS CLES DES NOUVEAUX PROGRAMMES DE LANGUES VIVANTES</vt:lpstr>
      <vt:lpstr>QU’EST-CE QUI NE CHANGE PAS PAR RAPPORT AUX ANCIENS PROGRAMMES?</vt:lpstr>
      <vt:lpstr>QUELS CHANGEMENTS PAR RAPPORT AUX ANCIENS PROGRAMMES?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de Rouen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nouveaux programmes de  langues vivantes</dc:title>
  <dc:creator>swaeneps</dc:creator>
  <cp:lastModifiedBy>swaeneps</cp:lastModifiedBy>
  <cp:revision>38</cp:revision>
  <cp:lastPrinted>2019-06-10T19:12:45Z</cp:lastPrinted>
  <dcterms:created xsi:type="dcterms:W3CDTF">2019-06-05T08:56:50Z</dcterms:created>
  <dcterms:modified xsi:type="dcterms:W3CDTF">2019-06-12T16:39:34Z</dcterms:modified>
</cp:coreProperties>
</file>